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61" r:id="rId5"/>
    <p:sldId id="266" r:id="rId6"/>
    <p:sldId id="263" r:id="rId7"/>
    <p:sldId id="265" r:id="rId8"/>
    <p:sldId id="258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730AF6-1BE8-485E-A362-18E8CF50FC65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FC17C1-49ED-4F19-95D0-30ECF67D81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1%82%D0%B5%D1%87%D0%BA%D0%B0_%D1%86%D0%B8%D0%B0%D0%BD%D0%B8%D0%B4%D0%B0_%D0%B2_%D0%91%D0%B0%D1%8F-%D0%9C%D0%B0%D1%80%D0%B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ussian.rt.com/science/foto/712798-utechka-cianid-baya-mar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301208"/>
            <a:ext cx="4754389" cy="936104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 </a:t>
            </a:r>
            <a:r>
              <a:rPr lang="ru-RU" sz="2600" b="1" dirty="0">
                <a:solidFill>
                  <a:srgbClr val="C00000"/>
                </a:solidFill>
              </a:rPr>
              <a:t>М</a:t>
            </a:r>
            <a:r>
              <a:rPr lang="ru-RU" sz="2600" b="1" dirty="0" smtClean="0">
                <a:solidFill>
                  <a:srgbClr val="C00000"/>
                </a:solidFill>
              </a:rPr>
              <a:t>инутка экологической информации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175351" cy="2952328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«Экологическая катастрофа на Дунае»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8864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МБУ «ЦБС Верхнеуслонского муниципального района РТ»</a:t>
            </a:r>
          </a:p>
          <a:p>
            <a:pPr algn="ctr"/>
            <a:r>
              <a:rPr lang="ru-RU" sz="1400" dirty="0" smtClean="0"/>
              <a:t>Русско-Макуловская библиотека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3813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2021г.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AutoShape 2" descr="http://dvorez-rossiya.ru/wp-content/uploads/2020/09/234235436-42_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3131046" cy="210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2995"/>
          <a:stretch>
            <a:fillRect/>
          </a:stretch>
        </p:blipFill>
        <p:spPr>
          <a:xfrm>
            <a:off x="4644008" y="404664"/>
            <a:ext cx="3081871" cy="234264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4005064"/>
            <a:ext cx="8136904" cy="144294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Утечка </a:t>
            </a:r>
            <a:r>
              <a:rPr lang="ru-RU" dirty="0"/>
              <a:t>цианида в </a:t>
            </a:r>
            <a:r>
              <a:rPr lang="ru-RU" dirty="0" smtClean="0"/>
              <a:t>Бая-Маре - </a:t>
            </a:r>
            <a:r>
              <a:rPr lang="en-US" dirty="0">
                <a:hlinkClick r:id="rId3"/>
              </a:rPr>
              <a:t>https://ru.wikipedia.org/wiki/%D0%A3%D1%82%D0%B5%D1%87%D0%BA%D0%B0_%D1%86%D0%B8%D0%B0%D0%BD%D0%B8%D0%B4%D0%B0_%D0%B2_%D0%91%D0%B0%D1%8F-%</a:t>
            </a:r>
            <a:r>
              <a:rPr lang="en-US" dirty="0" smtClean="0">
                <a:hlinkClick r:id="rId3"/>
              </a:rPr>
              <a:t>D0%9C%D0%B0%D1%80%D0%B5</a:t>
            </a:r>
            <a:r>
              <a:rPr lang="ru-RU" dirty="0" smtClean="0"/>
              <a:t>;</a:t>
            </a:r>
          </a:p>
          <a:p>
            <a:pPr marL="342900" indent="-342900">
              <a:buAutoNum type="arabicPeriod"/>
            </a:pPr>
            <a:r>
              <a:rPr lang="ru-RU" dirty="0"/>
              <a:t>«Тиса была убита»: 20 лет со дня крупной утечки цианида в Румынии </a:t>
            </a:r>
            <a:r>
              <a:rPr lang="ru-RU" dirty="0" smtClean="0"/>
              <a:t> -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russian.rt.com/science/foto/712798-utechka-cianid-baya-mare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564904"/>
            <a:ext cx="2520280" cy="494928"/>
          </a:xfrm>
        </p:spPr>
        <p:txBody>
          <a:bodyPr/>
          <a:lstStyle/>
          <a:p>
            <a:r>
              <a:rPr lang="ru-RU" sz="2400" dirty="0" smtClean="0"/>
              <a:t>Источники: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6237311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Работу выполнила - заведующая Русско-</a:t>
            </a:r>
            <a:r>
              <a:rPr lang="ru-RU" sz="1200" dirty="0"/>
              <a:t>М</a:t>
            </a:r>
            <a:r>
              <a:rPr lang="ru-RU" sz="1200" dirty="0" smtClean="0"/>
              <a:t>акуловской библиотекой Першина Надежда Александровна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3196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742" y="404664"/>
            <a:ext cx="7488832" cy="48936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/>
              <a:t>30 </a:t>
            </a:r>
            <a:r>
              <a:rPr lang="ru-RU" sz="2400" b="1" dirty="0"/>
              <a:t>января 2000 года </a:t>
            </a:r>
            <a:endParaRPr lang="ru-RU" sz="2400" b="1" dirty="0" smtClean="0"/>
          </a:p>
          <a:p>
            <a:pPr lvl="0"/>
            <a:r>
              <a:rPr lang="ru-RU" sz="2400" dirty="0" smtClean="0">
                <a:solidFill>
                  <a:srgbClr val="C00000"/>
                </a:solidFill>
              </a:rPr>
              <a:t>	</a:t>
            </a:r>
            <a:r>
              <a:rPr lang="ru-RU" sz="2400" dirty="0" smtClean="0"/>
              <a:t>на </a:t>
            </a:r>
            <a:r>
              <a:rPr lang="ru-RU" sz="2400" dirty="0"/>
              <a:t>заводе румыно-австралийской компании «</a:t>
            </a:r>
            <a:r>
              <a:rPr lang="ru-RU" sz="2400" dirty="0" err="1"/>
              <a:t>Аурул</a:t>
            </a:r>
            <a:r>
              <a:rPr lang="ru-RU" sz="2400" dirty="0"/>
              <a:t>», занимающемся добычей золота и серебра, произошел выброс 100 тысяч кубометров цианистых солей в приток реки </a:t>
            </a:r>
            <a:r>
              <a:rPr lang="ru-RU" sz="2400" dirty="0" err="1"/>
              <a:t>Сомеш</a:t>
            </a:r>
            <a:r>
              <a:rPr lang="ru-RU" sz="2400" dirty="0"/>
              <a:t>, впадающей в Тису.</a:t>
            </a:r>
          </a:p>
          <a:p>
            <a:pPr lvl="0"/>
            <a:r>
              <a:rPr lang="ru-RU" sz="2400" dirty="0" smtClean="0"/>
              <a:t>	Флора </a:t>
            </a:r>
            <a:r>
              <a:rPr lang="ru-RU" sz="2400" dirty="0"/>
              <a:t>и фауна реки Тиса на венгерском ее отрезке была уничтожена на 80−90%, поскольку допустимая концентрация этих солей в пиковые моменты была превышена в 800 раз. Из реки выловили более 100 тонн мертвой рыбы. Постепенно слабея, выбросы спустились по Тисе к Дунаю и достигли берегов Югославии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76742" y="5661248"/>
            <a:ext cx="73676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Катастрофу окрестили «вторым Чернобылем».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83" y="332656"/>
            <a:ext cx="7344816" cy="452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780" y="5023335"/>
            <a:ext cx="805711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 ночь на 30 января 2000 года дамба была прорвана и 100 тысяч кубических метров воды, загрязнённой </a:t>
            </a:r>
            <a:r>
              <a:rPr lang="ru-RU" dirty="0" smtClean="0"/>
              <a:t>цианидом, </a:t>
            </a:r>
            <a:r>
              <a:rPr lang="ru-RU" dirty="0"/>
              <a:t>оказались в реке </a:t>
            </a:r>
            <a:r>
              <a:rPr lang="ru-RU" dirty="0" err="1" smtClean="0"/>
              <a:t>Сомеш</a:t>
            </a:r>
            <a:r>
              <a:rPr lang="ru-RU" dirty="0" smtClean="0"/>
              <a:t>. </a:t>
            </a:r>
            <a:r>
              <a:rPr lang="ru-RU" dirty="0"/>
              <a:t>Компания «</a:t>
            </a:r>
            <a:r>
              <a:rPr lang="ru-RU" dirty="0" err="1"/>
              <a:t>Esmeralda</a:t>
            </a:r>
            <a:r>
              <a:rPr lang="ru-RU" dirty="0"/>
              <a:t> </a:t>
            </a:r>
            <a:r>
              <a:rPr lang="ru-RU" dirty="0" err="1"/>
              <a:t>Exploration</a:t>
            </a:r>
            <a:r>
              <a:rPr lang="ru-RU" dirty="0"/>
              <a:t>» заявила, что причиной прорыва дамбы стал обильный </a:t>
            </a:r>
            <a:r>
              <a:rPr lang="ru-RU" dirty="0" smtClean="0"/>
              <a:t>снегопад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http://i.mycdn.me/i?r=AzEPZsRbOZEKgBhR0XGMT1RkC6awZy9AdwNuZyep47H-RKaKTM5SRkZCeTgDn6uOyic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7" descr="http://i.mycdn.me/i?r=AzEPZsRbOZEKgBhR0XGMT1RkC6awZy9AdwNuZyep47H-RKaKTM5SRkZCeTgDn6uOyic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681325"/>
            <a:ext cx="8227764" cy="541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25259"/>
            <a:ext cx="7992888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После </a:t>
            </a:r>
            <a:r>
              <a:rPr lang="ru-RU" sz="2000" dirty="0"/>
              <a:t>разлива допустимый уровень цианида в реке </a:t>
            </a:r>
            <a:r>
              <a:rPr lang="ru-RU" sz="2000" dirty="0" err="1"/>
              <a:t>Сомеш</a:t>
            </a:r>
            <a:r>
              <a:rPr lang="ru-RU" sz="2000" dirty="0"/>
              <a:t> оказался превышен более чем в 800 раз. </a:t>
            </a:r>
            <a:r>
              <a:rPr lang="ru-RU" sz="2000" dirty="0" err="1"/>
              <a:t>Сомеш</a:t>
            </a:r>
            <a:r>
              <a:rPr lang="ru-RU" sz="2000" dirty="0"/>
              <a:t> впадает в реку Тиса, которая, в свою очередь, впадает в Дунай — вторую по протяжённости реку в Европе. В результате утечки оказалась загрязнена вода, которую потребляли около двух с половиной миллионов граждан </a:t>
            </a:r>
            <a:r>
              <a:rPr lang="ru-RU" sz="2000" dirty="0" smtClean="0"/>
              <a:t>Венгрии. </a:t>
            </a:r>
            <a:r>
              <a:rPr lang="ru-RU" sz="2000" dirty="0"/>
              <a:t>Помимо цианида, в реке оказались тяжёлые металлы, которые оказали длительное негативное влияние на воду в </a:t>
            </a:r>
            <a:r>
              <a:rPr lang="ru-RU" sz="2000" dirty="0" smtClean="0"/>
              <a:t>реке.</a:t>
            </a:r>
            <a:endParaRPr lang="ru-RU" sz="2000" dirty="0"/>
          </a:p>
          <a:p>
            <a:r>
              <a:rPr lang="ru-RU" sz="2000" dirty="0" smtClean="0"/>
              <a:t>	В </a:t>
            </a:r>
            <a:r>
              <a:rPr lang="ru-RU" sz="2000" dirty="0"/>
              <a:t>той части Тисы, где оказалась заражённая вода, погибло практически всё живое. Южнее, в сербской части Тисы, погибло 80 % водных существ. Всего из Тисы было извлечено около 650 тонн мёртвой </a:t>
            </a:r>
            <a:r>
              <a:rPr lang="ru-RU" sz="2000" dirty="0" smtClean="0"/>
              <a:t>рыбы.</a:t>
            </a:r>
            <a:endParaRPr lang="ru-RU" sz="2000" dirty="0"/>
          </a:p>
          <a:p>
            <a:r>
              <a:rPr lang="ru-RU" sz="2000" dirty="0" smtClean="0"/>
              <a:t>	В </a:t>
            </a:r>
            <a:r>
              <a:rPr lang="ru-RU" sz="2000" dirty="0"/>
              <a:t>результате разлива пострадало около 62 видов рыбы, включая 20 видов, находящихся под защитой. В Венгрии было организовано извлечение мёртвой рыбы из реки добровольцами. Это делалось, чтобы мёртвую рыбу не ели животные, которые могли распространить </a:t>
            </a:r>
            <a:r>
              <a:rPr lang="ru-RU" sz="2000" dirty="0" smtClean="0"/>
              <a:t>заражение.</a:t>
            </a:r>
            <a:endParaRPr lang="ru-RU" sz="2000" dirty="0"/>
          </a:p>
          <a:p>
            <a:r>
              <a:rPr lang="ru-RU" sz="2000" dirty="0" smtClean="0"/>
              <a:t>	После </a:t>
            </a:r>
            <a:r>
              <a:rPr lang="ru-RU" sz="2000" dirty="0"/>
              <a:t>того, как заражённая вода достигла Дуная, там отмечался уровень цианида в 20-50 раз превышающий допустимую </a:t>
            </a:r>
            <a:r>
              <a:rPr lang="ru-RU" sz="2000" dirty="0" smtClean="0"/>
              <a:t>норму.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73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7056784" cy="463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7260" y="5229200"/>
            <a:ext cx="79208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Через пять недель после утечки цианида произошёл разлив воды, в которой содержались тяжёлые металлы. В результате этого разлива в Тисе оказалось около 20 тысяч кубических метров воды, в которой содержались цинк, свинец и </a:t>
            </a:r>
            <a:r>
              <a:rPr lang="ru-RU" dirty="0" smtClean="0"/>
              <a:t>медь.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69" y="655718"/>
            <a:ext cx="8154187" cy="550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0774"/>
            <a:ext cx="8352928" cy="558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9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Реакция.</a:t>
            </a:r>
            <a:endParaRPr lang="ru-RU" sz="2400" dirty="0"/>
          </a:p>
          <a:p>
            <a:r>
              <a:rPr lang="ru-RU" dirty="0" smtClean="0"/>
              <a:t>	</a:t>
            </a:r>
            <a:r>
              <a:rPr lang="ru-RU" dirty="0" err="1" smtClean="0"/>
              <a:t>Бретт</a:t>
            </a:r>
            <a:r>
              <a:rPr lang="ru-RU" dirty="0" smtClean="0"/>
              <a:t> </a:t>
            </a:r>
            <a:r>
              <a:rPr lang="ru-RU" dirty="0"/>
              <a:t>Монтгомери, член правления компании «</a:t>
            </a:r>
            <a:r>
              <a:rPr lang="ru-RU" dirty="0" err="1"/>
              <a:t>Esmeralda</a:t>
            </a:r>
            <a:r>
              <a:rPr lang="ru-RU" dirty="0"/>
              <a:t> </a:t>
            </a:r>
            <a:r>
              <a:rPr lang="ru-RU" dirty="0" err="1"/>
              <a:t>Exploration</a:t>
            </a:r>
            <a:r>
              <a:rPr lang="ru-RU" dirty="0"/>
              <a:t>», заявил, что эффект от разлива «сильно преувеличен», а рыба, по его словам, умерла не из-за </a:t>
            </a:r>
            <a:r>
              <a:rPr lang="ru-RU" dirty="0" err="1"/>
              <a:t>разлившегося</a:t>
            </a:r>
            <a:r>
              <a:rPr lang="ru-RU" dirty="0"/>
              <a:t> цианида, а от недостатка кислорода вследствие замерзания </a:t>
            </a:r>
            <a:r>
              <a:rPr lang="ru-RU" dirty="0" smtClean="0"/>
              <a:t>реки.</a:t>
            </a:r>
            <a:endParaRPr lang="ru-RU" dirty="0"/>
          </a:p>
          <a:p>
            <a:r>
              <a:rPr lang="ru-RU" dirty="0" smtClean="0"/>
              <a:t>	Позднее </a:t>
            </a:r>
            <a:r>
              <a:rPr lang="ru-RU" dirty="0"/>
              <a:t>представитель компании заявил, что сообщения СМИ Венгрии и Сербии о негативных последствиях разлива были политически </a:t>
            </a:r>
            <a:r>
              <a:rPr lang="ru-RU" dirty="0" smtClean="0"/>
              <a:t>мотивированными.</a:t>
            </a:r>
            <a:endParaRPr lang="ru-RU" dirty="0"/>
          </a:p>
          <a:p>
            <a:r>
              <a:rPr lang="ru-RU" dirty="0" smtClean="0"/>
              <a:t>	Правительство </a:t>
            </a:r>
            <a:r>
              <a:rPr lang="ru-RU" dirty="0"/>
              <a:t>Румынии назвало хранение цианида рядом с рекой «безумием» и заявило, что погода в период катастрофы не была </a:t>
            </a:r>
            <a:r>
              <a:rPr lang="ru-RU" dirty="0" smtClean="0"/>
              <a:t>аномальной.</a:t>
            </a:r>
            <a:endParaRPr lang="ru-RU" dirty="0"/>
          </a:p>
          <a:p>
            <a:r>
              <a:rPr lang="ru-RU" dirty="0" smtClean="0"/>
              <a:t>	В </a:t>
            </a:r>
            <a:r>
              <a:rPr lang="ru-RU" dirty="0"/>
              <a:t>середине февраля 2000 года, когда загрязнённая вода достигла части Дуная, которая протекает по территории Румынии, правительство Румынии временно запретило ловлю рыбы в Дунае и использование воды из него для </a:t>
            </a:r>
            <a:r>
              <a:rPr lang="ru-RU" dirty="0" smtClean="0"/>
              <a:t>питья.</a:t>
            </a:r>
            <a:endParaRPr lang="ru-RU" dirty="0"/>
          </a:p>
          <a:p>
            <a:r>
              <a:rPr lang="ru-RU" dirty="0" smtClean="0"/>
              <a:t>	Ряд </a:t>
            </a:r>
            <a:r>
              <a:rPr lang="ru-RU" dirty="0"/>
              <a:t>экологических организаций, среди которых были Гринпис и «</a:t>
            </a:r>
            <a:r>
              <a:rPr lang="ru-RU" dirty="0" err="1"/>
              <a:t>Friends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Earth</a:t>
            </a:r>
            <a:r>
              <a:rPr lang="ru-RU" dirty="0"/>
              <a:t>», заявили, что данная катастрофа является ещё одним свидетельством в пользу запрета опасных с точки зрения экологии методов </a:t>
            </a:r>
            <a:r>
              <a:rPr lang="ru-RU" dirty="0" smtClean="0"/>
              <a:t>добычи.</a:t>
            </a:r>
            <a:endParaRPr lang="ru-RU" dirty="0"/>
          </a:p>
          <a:p>
            <a:r>
              <a:rPr lang="ru-RU" dirty="0" smtClean="0"/>
              <a:t>	В </a:t>
            </a:r>
            <a:r>
              <a:rPr lang="ru-RU" dirty="0"/>
              <a:t>парламент Румынии трижды вносился законопроект о запрете цианирования золота, но все три попытки оказались </a:t>
            </a:r>
            <a:r>
              <a:rPr lang="ru-RU" b="1" dirty="0" smtClean="0"/>
              <a:t>безуспешными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9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162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«Экологическая катастрофа на Дунае»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7</cp:revision>
  <dcterms:created xsi:type="dcterms:W3CDTF">2021-01-30T08:51:51Z</dcterms:created>
  <dcterms:modified xsi:type="dcterms:W3CDTF">2021-01-30T09:52:19Z</dcterms:modified>
</cp:coreProperties>
</file>